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7"/>
  </p:notesMasterIdLst>
  <p:sldIdLst>
    <p:sldId id="256" r:id="rId2"/>
    <p:sldId id="298" r:id="rId3"/>
    <p:sldId id="331" r:id="rId4"/>
    <p:sldId id="332" r:id="rId5"/>
    <p:sldId id="333" r:id="rId6"/>
    <p:sldId id="334" r:id="rId7"/>
    <p:sldId id="335" r:id="rId8"/>
    <p:sldId id="336" r:id="rId9"/>
    <p:sldId id="337" r:id="rId10"/>
    <p:sldId id="339" r:id="rId11"/>
    <p:sldId id="340" r:id="rId12"/>
    <p:sldId id="341" r:id="rId13"/>
    <p:sldId id="342" r:id="rId14"/>
    <p:sldId id="343" r:id="rId15"/>
    <p:sldId id="344" r:id="rId16"/>
    <p:sldId id="345" r:id="rId17"/>
    <p:sldId id="346" r:id="rId18"/>
    <p:sldId id="347" r:id="rId19"/>
    <p:sldId id="348" r:id="rId20"/>
    <p:sldId id="349" r:id="rId21"/>
    <p:sldId id="350" r:id="rId22"/>
    <p:sldId id="351" r:id="rId23"/>
    <p:sldId id="352" r:id="rId24"/>
    <p:sldId id="353" r:id="rId25"/>
    <p:sldId id="354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A4E6"/>
    <a:srgbClr val="CC00FF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9502" autoAdjust="0"/>
  </p:normalViewPr>
  <p:slideViewPr>
    <p:cSldViewPr snapToGrid="0">
      <p:cViewPr>
        <p:scale>
          <a:sx n="70" d="100"/>
          <a:sy n="70" d="100"/>
        </p:scale>
        <p:origin x="-702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B42BFF-424F-4734-BDF5-6A4BC413651A}" type="datetimeFigureOut">
              <a:rPr lang="en-US" smtClean="0"/>
              <a:t>12/18/2020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3E5D93-377C-4C31-92BF-7F7CED4715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982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E5D93-377C-4C31-92BF-7F7CED47154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078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F3043-A420-4A62-B629-AC3D61B034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8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F3043-A420-4A62-B629-AC3D61B034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8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F3043-A420-4A62-B629-AC3D61B034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84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F3043-A420-4A62-B629-AC3D61B034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84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F3043-A420-4A62-B629-AC3D61B034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84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F3043-A420-4A62-B629-AC3D61B034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84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F3043-A420-4A62-B629-AC3D61B034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84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F3043-A420-4A62-B629-AC3D61B034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84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F3043-A420-4A62-B629-AC3D61B034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28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9067" y="846161"/>
            <a:ext cx="10993549" cy="164928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Research Proposal-PowerPoint Presentation </a:t>
            </a:r>
            <a:br>
              <a:rPr lang="en-US" sz="4000" dirty="0"/>
            </a:br>
            <a:endParaRPr lang="en-US" sz="3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0221" y="3599543"/>
            <a:ext cx="2891243" cy="1538057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Briana C. </a:t>
            </a:r>
            <a:r>
              <a:rPr lang="en-US" sz="1800" dirty="0" err="1"/>
              <a:t>Croal</a:t>
            </a:r>
            <a:endParaRPr lang="en-US" sz="1800" dirty="0"/>
          </a:p>
          <a:p>
            <a:pPr algn="ctr"/>
            <a:r>
              <a:rPr lang="en-US" sz="1800" dirty="0"/>
              <a:t>Liberty University</a:t>
            </a:r>
          </a:p>
          <a:p>
            <a:pPr algn="ctr"/>
            <a:r>
              <a:rPr lang="en-US" sz="1800" dirty="0"/>
              <a:t>17 December 2020</a:t>
            </a:r>
          </a:p>
          <a:p>
            <a:pPr algn="ctr"/>
            <a:endParaRPr lang="en-US" sz="1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6982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1362" y="-300693"/>
            <a:ext cx="7704667" cy="1981200"/>
          </a:xfrm>
        </p:spPr>
        <p:txBody>
          <a:bodyPr/>
          <a:lstStyle/>
          <a:p>
            <a:pPr algn="ctr"/>
            <a:r>
              <a:rPr lang="en-US" b="1" dirty="0"/>
              <a:t>Abstract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2017487"/>
            <a:ext cx="10632374" cy="4840514"/>
          </a:xfrm>
          <a:solidFill>
            <a:srgbClr val="FFC000"/>
          </a:solidFill>
        </p:spPr>
        <p:txBody>
          <a:bodyPr>
            <a:normAutofit/>
          </a:bodyPr>
          <a:lstStyle/>
          <a:p>
            <a:pPr lvl="1"/>
            <a:r>
              <a:rPr lang="en-US" dirty="0"/>
              <a:t>Education is a crucial concept that connotes facilitation of learning.</a:t>
            </a:r>
            <a:endParaRPr lang="en-US" sz="1400" dirty="0"/>
          </a:p>
          <a:p>
            <a:pPr lvl="1"/>
            <a:r>
              <a:rPr lang="en-US" dirty="0"/>
              <a:t>Through education, individuals are capable of acquiring specific knowledge and skills that are essential in certain areas in life.</a:t>
            </a:r>
            <a:endParaRPr lang="en-US" sz="1400" dirty="0"/>
          </a:p>
          <a:p>
            <a:pPr lvl="1"/>
            <a:r>
              <a:rPr lang="en-US" dirty="0"/>
              <a:t>According to </a:t>
            </a:r>
            <a:r>
              <a:rPr lang="en-US" dirty="0" err="1"/>
              <a:t>Alqurashi</a:t>
            </a:r>
            <a:r>
              <a:rPr lang="en-US" dirty="0"/>
              <a:t> (2017), traditional face-to-face learning is still being favored as it gives room for two-way feedback, making it easier to track the progress. </a:t>
            </a:r>
            <a:endParaRPr lang="en-US" sz="1400" dirty="0"/>
          </a:p>
          <a:p>
            <a:pPr lvl="1"/>
            <a:r>
              <a:rPr lang="en-US" dirty="0"/>
              <a:t>Lo and Hew (2017) state that due to these shortcomings of lack of feedback from the student-centered platform, students' retention, performance, and satisfaction can be compromised.</a:t>
            </a:r>
            <a:endParaRPr lang="en-US" sz="1400" dirty="0"/>
          </a:p>
          <a:p>
            <a:pPr lvl="1"/>
            <a:r>
              <a:rPr lang="en-US" dirty="0"/>
              <a:t>Research shows that at this time, despite the rising popularity of online/virtual learning, </a:t>
            </a:r>
            <a:r>
              <a:rPr lang="en-US" dirty="0" smtClean="0"/>
              <a:t>traditional </a:t>
            </a:r>
            <a:r>
              <a:rPr lang="en-US" dirty="0"/>
              <a:t>face-to-face is fighting back to adopt the newer meaning of retaining students' interest in our learning institutions. </a:t>
            </a:r>
            <a:endParaRPr lang="en-US" sz="1400" dirty="0"/>
          </a:p>
          <a:p>
            <a:pPr lvl="1"/>
            <a:r>
              <a:rPr lang="en-US" dirty="0"/>
              <a:t>There are always two sides to the coin, so as some choose online as the more appropriate mode of learning, the majority still values classroom training as the best-preferred training.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82086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953" y="-232454"/>
            <a:ext cx="7704667" cy="1981200"/>
          </a:xfrm>
        </p:spPr>
        <p:txBody>
          <a:bodyPr/>
          <a:lstStyle/>
          <a:p>
            <a:pPr algn="ctr"/>
            <a:r>
              <a:rPr lang="en-US" b="1" dirty="0"/>
              <a:t>Purpose of the study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8" y="2017487"/>
            <a:ext cx="11309267" cy="4840514"/>
          </a:xfrm>
          <a:solidFill>
            <a:srgbClr val="FFC000"/>
          </a:solidFill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§"/>
            </a:pPr>
            <a:r>
              <a:rPr lang="en-US" dirty="0"/>
              <a:t>The purpose of this study will be to determine if high school students learn more through traditional face to face instruction than completing online classes. </a:t>
            </a:r>
          </a:p>
          <a:p>
            <a:pPr marL="3240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44303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304" y="149683"/>
            <a:ext cx="7704667" cy="1981200"/>
          </a:xfrm>
        </p:spPr>
        <p:txBody>
          <a:bodyPr/>
          <a:lstStyle/>
          <a:p>
            <a:pPr algn="ctr"/>
            <a:r>
              <a:rPr lang="en-US" b="1" dirty="0"/>
              <a:t>Research question(s</a:t>
            </a:r>
            <a:r>
              <a:rPr lang="en-US" b="1" dirty="0" smtClean="0"/>
              <a:t>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2017487"/>
            <a:ext cx="11321142" cy="4462141"/>
          </a:xfrm>
          <a:solidFill>
            <a:srgbClr val="FFC000"/>
          </a:solidFill>
        </p:spPr>
        <p:txBody>
          <a:bodyPr>
            <a:normAutofit/>
          </a:bodyPr>
          <a:lstStyle/>
          <a:p>
            <a:pPr lvl="1"/>
            <a:r>
              <a:rPr lang="en-US" dirty="0"/>
              <a:t>Is the online classroom a rational alternative for the traditional face to face classroom?</a:t>
            </a:r>
            <a:endParaRPr lang="en-US" sz="1400" dirty="0"/>
          </a:p>
          <a:p>
            <a:pPr lvl="1"/>
            <a:r>
              <a:rPr lang="en-US" dirty="0"/>
              <a:t>Are the learning outcomes and performance greater with students completing online learning or face to face learning?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62554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657" y="245217"/>
            <a:ext cx="7704667" cy="1981200"/>
          </a:xfrm>
        </p:spPr>
        <p:txBody>
          <a:bodyPr/>
          <a:lstStyle/>
          <a:p>
            <a:pPr algn="ctr"/>
            <a:r>
              <a:rPr lang="en-US" b="1" dirty="0" smtClean="0"/>
              <a:t> </a:t>
            </a:r>
            <a:r>
              <a:rPr lang="en-US" b="1" dirty="0"/>
              <a:t>hypotheses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8" y="2017487"/>
            <a:ext cx="11328941" cy="4383313"/>
          </a:xfrm>
          <a:solidFill>
            <a:srgbClr val="FFC000"/>
          </a:solidFill>
        </p:spPr>
        <p:txBody>
          <a:bodyPr>
            <a:normAutofit/>
          </a:bodyPr>
          <a:lstStyle/>
          <a:p>
            <a:pPr lvl="0"/>
            <a:r>
              <a:rPr lang="en-US" dirty="0"/>
              <a:t>The study hypothesizes that the face to face learning and online learning are complementary techniques that teachers should use together to enhance greater academic performance.</a:t>
            </a:r>
          </a:p>
          <a:p>
            <a:pPr lvl="0"/>
            <a:r>
              <a:rPr lang="en-US" dirty="0"/>
              <a:t>The research also hypothesizes the face-to-face learning technique as a preferred mode of high school education even though the education system cannot entirely rely on it alone.  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60097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1361" y="217922"/>
            <a:ext cx="7704667" cy="1981200"/>
          </a:xfrm>
        </p:spPr>
        <p:txBody>
          <a:bodyPr/>
          <a:lstStyle/>
          <a:p>
            <a:pPr algn="ctr"/>
            <a:r>
              <a:rPr lang="en-US" b="1" dirty="0"/>
              <a:t>Definition of variables and key terms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2017487"/>
            <a:ext cx="11404270" cy="4462141"/>
          </a:xfrm>
          <a:solidFill>
            <a:srgbClr val="FFC00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Face-to-face </a:t>
            </a:r>
            <a:r>
              <a:rPr lang="en-US" b="1" dirty="0" smtClean="0"/>
              <a:t>Variable</a:t>
            </a:r>
          </a:p>
          <a:p>
            <a:r>
              <a:rPr lang="en-US" dirty="0"/>
              <a:t>This involves in-person learning.</a:t>
            </a:r>
          </a:p>
          <a:p>
            <a:r>
              <a:rPr lang="en-US" dirty="0"/>
              <a:t>The teacher presents learning materials in person to respective students.</a:t>
            </a:r>
          </a:p>
          <a:p>
            <a:r>
              <a:rPr lang="en-US" dirty="0"/>
              <a:t>There is a live interaction between learners and the instructor.</a:t>
            </a:r>
          </a:p>
          <a:p>
            <a:r>
              <a:rPr lang="en-US" dirty="0"/>
              <a:t>This Variable is known as the most traditional learning approach</a:t>
            </a:r>
            <a:r>
              <a:rPr lang="en-US" dirty="0" smtClean="0"/>
              <a:t>.</a:t>
            </a:r>
            <a:r>
              <a:rPr lang="en-US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64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009" y="204275"/>
            <a:ext cx="7704667" cy="1981200"/>
          </a:xfrm>
        </p:spPr>
        <p:txBody>
          <a:bodyPr/>
          <a:lstStyle/>
          <a:p>
            <a:pPr algn="ctr"/>
            <a:r>
              <a:rPr lang="en-US" b="1" dirty="0"/>
              <a:t>Definition of variables and key terms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8" y="1867359"/>
            <a:ext cx="11309267" cy="4462141"/>
          </a:xfrm>
          <a:solidFill>
            <a:srgbClr val="FFC000"/>
          </a:solidFill>
        </p:spPr>
        <p:txBody>
          <a:bodyPr>
            <a:normAutofit/>
          </a:bodyPr>
          <a:lstStyle/>
          <a:p>
            <a:pPr marL="324000" lvl="1" indent="0">
              <a:buNone/>
            </a:pPr>
            <a:r>
              <a:rPr lang="en-US" b="1" dirty="0" smtClean="0"/>
              <a:t>Face-to-face variable</a:t>
            </a:r>
          </a:p>
          <a:p>
            <a:r>
              <a:rPr lang="en-US" dirty="0"/>
              <a:t>Class members are likely to create a strong bond with one another.</a:t>
            </a:r>
            <a:endParaRPr lang="en-US" sz="1600" dirty="0"/>
          </a:p>
          <a:p>
            <a:r>
              <a:rPr lang="en-US" dirty="0"/>
              <a:t>This method is teacher-centered.</a:t>
            </a:r>
            <a:endParaRPr lang="en-US" sz="1600" dirty="0"/>
          </a:p>
          <a:p>
            <a:r>
              <a:rPr lang="en-US" dirty="0"/>
              <a:t>This approach combines several ways of learning, including presentations, group work, and discussion. </a:t>
            </a:r>
            <a:endParaRPr lang="en-US" sz="1600" dirty="0"/>
          </a:p>
          <a:p>
            <a:r>
              <a:rPr lang="en-US" dirty="0"/>
              <a:t>Face-to-face learner enables learners to benefit from body language.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56481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952" y="0"/>
            <a:ext cx="7704667" cy="1981200"/>
          </a:xfrm>
        </p:spPr>
        <p:txBody>
          <a:bodyPr/>
          <a:lstStyle/>
          <a:p>
            <a:pPr algn="ctr"/>
            <a:r>
              <a:rPr lang="en-US" b="1" dirty="0"/>
              <a:t>Definition of variables and key terms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2017487"/>
            <a:ext cx="11321142" cy="4462141"/>
          </a:xfrm>
          <a:solidFill>
            <a:srgbClr val="FFC000"/>
          </a:solidFill>
        </p:spPr>
        <p:txBody>
          <a:bodyPr>
            <a:normAutofit/>
          </a:bodyPr>
          <a:lstStyle/>
          <a:p>
            <a:pPr marL="324000" lvl="1" indent="0">
              <a:buNone/>
            </a:pPr>
            <a:r>
              <a:rPr lang="en-US" b="1" dirty="0"/>
              <a:t>Virtual/online Variable:</a:t>
            </a:r>
            <a:endParaRPr lang="en-US" dirty="0"/>
          </a:p>
          <a:p>
            <a:r>
              <a:rPr lang="en-US" dirty="0"/>
              <a:t>It involves distance learning.</a:t>
            </a:r>
            <a:endParaRPr lang="en-US" sz="1600" dirty="0"/>
          </a:p>
          <a:p>
            <a:r>
              <a:rPr lang="en-US" dirty="0"/>
              <a:t>Learners are able to learn remotely.</a:t>
            </a:r>
            <a:endParaRPr lang="en-US" sz="1600" dirty="0"/>
          </a:p>
          <a:p>
            <a:r>
              <a:rPr lang="en-US" dirty="0"/>
              <a:t>Online learning also involves learning over the internet.</a:t>
            </a:r>
            <a:endParaRPr lang="en-US" sz="1600" dirty="0"/>
          </a:p>
          <a:p>
            <a:r>
              <a:rPr lang="en-US" dirty="0"/>
              <a:t>Online learning incorporates technological devices, such as computers and smartphones. </a:t>
            </a:r>
            <a:endParaRPr lang="en-US" sz="1600" dirty="0"/>
          </a:p>
          <a:p>
            <a:pPr marL="3240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29861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657" y="0"/>
            <a:ext cx="7704667" cy="1981200"/>
          </a:xfrm>
        </p:spPr>
        <p:txBody>
          <a:bodyPr/>
          <a:lstStyle/>
          <a:p>
            <a:pPr algn="ctr"/>
            <a:r>
              <a:rPr lang="en-US" b="1" dirty="0"/>
              <a:t>Definition of variables and key terms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8" y="1990191"/>
            <a:ext cx="11309267" cy="4462141"/>
          </a:xfrm>
          <a:solidFill>
            <a:srgbClr val="FFC00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Key terms: </a:t>
            </a:r>
            <a:endParaRPr lang="en-US" dirty="0"/>
          </a:p>
          <a:p>
            <a:r>
              <a:rPr lang="en-US" b="1" dirty="0"/>
              <a:t>Conventional Education</a:t>
            </a:r>
            <a:r>
              <a:rPr lang="en-US" dirty="0"/>
              <a:t> is a teaching methodology where the information materials required for participation and understanding are demonstrated personally.</a:t>
            </a:r>
          </a:p>
          <a:p>
            <a:r>
              <a:rPr lang="en-US" b="1" dirty="0"/>
              <a:t>Traditional learning</a:t>
            </a:r>
            <a:r>
              <a:rPr lang="en-US" dirty="0"/>
              <a:t> is where the instructor and the learner of an educational institution interact in a place devoted to instructions and teachings, where learning takes place simultaneously.</a:t>
            </a:r>
          </a:p>
          <a:p>
            <a:r>
              <a:rPr lang="en-US" b="1" dirty="0"/>
              <a:t>Digital learning</a:t>
            </a:r>
            <a:r>
              <a:rPr lang="en-US" dirty="0"/>
              <a:t>: Learning that incorporates technology.</a:t>
            </a:r>
          </a:p>
          <a:p>
            <a:r>
              <a:rPr lang="en-US" b="1" dirty="0"/>
              <a:t>Face-to-face:</a:t>
            </a:r>
            <a:r>
              <a:rPr lang="en-US" dirty="0"/>
              <a:t> Facing one another.</a:t>
            </a:r>
          </a:p>
          <a:p>
            <a:r>
              <a:rPr lang="en-US" b="1" dirty="0"/>
              <a:t>Virtual/Online: </a:t>
            </a:r>
            <a:r>
              <a:rPr lang="en-US" dirty="0"/>
              <a:t> Something that is not physical. </a:t>
            </a:r>
          </a:p>
        </p:txBody>
      </p:sp>
    </p:spTree>
    <p:extLst>
      <p:ext uri="{BB962C8B-B14F-4D97-AF65-F5344CB8AC3E}">
        <p14:creationId xmlns:p14="http://schemas.microsoft.com/office/powerpoint/2010/main" val="3198311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6896" y="-163774"/>
            <a:ext cx="7704667" cy="1981200"/>
          </a:xfrm>
        </p:spPr>
        <p:txBody>
          <a:bodyPr/>
          <a:lstStyle/>
          <a:p>
            <a:r>
              <a:rPr lang="en-US" b="1" dirty="0"/>
              <a:t>Operational definitions </a:t>
            </a:r>
            <a:r>
              <a:rPr lang="en-US" b="1" dirty="0" smtClean="0"/>
              <a:t>of </a:t>
            </a:r>
            <a:r>
              <a:rPr lang="en-US" b="1" dirty="0"/>
              <a:t>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2017487"/>
            <a:ext cx="10505840" cy="4462141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b="1" dirty="0"/>
              <a:t>Face-to-face learning: </a:t>
            </a:r>
            <a:r>
              <a:rPr lang="en-US" dirty="0"/>
              <a:t>Face-to-face learning is a measurable variable that implies gaining knowledge or skills in real-time or in-person between students and instructors. </a:t>
            </a:r>
            <a:endParaRPr lang="en-US" sz="1600" dirty="0"/>
          </a:p>
          <a:p>
            <a:r>
              <a:rPr lang="en-US" b="1" dirty="0"/>
              <a:t>Virtual Variable: </a:t>
            </a:r>
            <a:r>
              <a:rPr lang="en-US" dirty="0"/>
              <a:t>involves learning activities that occur either entirely or partially online. </a:t>
            </a:r>
            <a:endParaRPr lang="en-US" sz="1600" dirty="0"/>
          </a:p>
          <a:p>
            <a:pPr marL="3240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1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Review of the literature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Warner (2016) argues that Education has various forms that include Education as the transfer of previous understanding, versus teaching Education as the expression of new experiential awareness that is progressive. </a:t>
            </a:r>
          </a:p>
          <a:p>
            <a:pPr lvl="0"/>
            <a:r>
              <a:rPr lang="en-US" dirty="0"/>
              <a:t>Numerous studies have proven that traditional learning can enhance the quality of learning in general and an individual.</a:t>
            </a:r>
          </a:p>
          <a:p>
            <a:pPr lvl="0"/>
            <a:r>
              <a:rPr lang="en-US" dirty="0"/>
              <a:t>In recent years, virtual Education has rapidly grown; new estimates show indicates that this growth is still rising.</a:t>
            </a:r>
          </a:p>
          <a:p>
            <a:pPr lvl="0"/>
            <a:r>
              <a:rPr lang="en-US" dirty="0"/>
              <a:t>According to </a:t>
            </a:r>
            <a:r>
              <a:rPr lang="en-US" dirty="0" smtClean="0"/>
              <a:t>the Evergreen Education Group (2015), studies </a:t>
            </a:r>
            <a:r>
              <a:rPr lang="en-US" dirty="0"/>
              <a:t>show a high enrollment number of K-12 courses online in various states, including Florida.</a:t>
            </a:r>
          </a:p>
          <a:p>
            <a:pPr lvl="0"/>
            <a:r>
              <a:rPr lang="en-US" dirty="0"/>
              <a:t>Despite the K-12 enrollment, though, we do not have clear information about its impact on learners' </a:t>
            </a:r>
            <a:r>
              <a:rPr lang="en-US" dirty="0" smtClean="0"/>
              <a:t>achievements (Means et al., 2013).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520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Review of the literature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The overall perception of the student reported significantly higher preference in instructor and learning outcomes for both groups. </a:t>
            </a:r>
          </a:p>
          <a:p>
            <a:pPr lvl="0"/>
            <a:r>
              <a:rPr lang="en-US" dirty="0"/>
              <a:t>However, some interesting differences were noted; students in a traditional setting showed satisfaction and more clarity in instruction.</a:t>
            </a:r>
          </a:p>
          <a:p>
            <a:pPr lvl="0"/>
            <a:r>
              <a:rPr lang="en-US" dirty="0"/>
              <a:t> In contrast, the ones in a blended setting are portrayed to have gained an appreciation of the field's concepts (</a:t>
            </a:r>
            <a:r>
              <a:rPr lang="en-US" dirty="0" err="1"/>
              <a:t>Shu</a:t>
            </a:r>
            <a:r>
              <a:rPr lang="en-US" dirty="0"/>
              <a:t> &amp; </a:t>
            </a:r>
            <a:r>
              <a:rPr lang="en-US" dirty="0" err="1"/>
              <a:t>Gu</a:t>
            </a:r>
            <a:r>
              <a:rPr lang="en-US" dirty="0"/>
              <a:t>, 2018). </a:t>
            </a:r>
          </a:p>
          <a:p>
            <a:pPr lvl="0"/>
            <a:r>
              <a:rPr lang="en-US" dirty="0"/>
              <a:t>Study shows that a ratio of 1:4 learners learns better on eLearning platforms, as compared to traditional (</a:t>
            </a:r>
            <a:r>
              <a:rPr lang="en-US" dirty="0" err="1"/>
              <a:t>Nemetz</a:t>
            </a:r>
            <a:r>
              <a:rPr lang="en-US" dirty="0"/>
              <a:t> et al., 2017). </a:t>
            </a:r>
          </a:p>
          <a:p>
            <a:pPr lvl="0"/>
            <a:r>
              <a:rPr lang="en-US" dirty="0"/>
              <a:t>According to </a:t>
            </a:r>
            <a:r>
              <a:rPr lang="en-US" dirty="0" err="1"/>
              <a:t>Nemetz</a:t>
            </a:r>
            <a:r>
              <a:rPr lang="en-US" dirty="0"/>
              <a:t> et al. (2017), another ratio of 3:4 learners feel they perform well in a conventional learning method.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442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Review of the literature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Traditional learning offers more access to revision/ source materials and more comprehensive via the facilitator and other learners’ expressions (Arias et al., 2018).  </a:t>
            </a:r>
          </a:p>
          <a:p>
            <a:pPr lvl="0"/>
            <a:r>
              <a:rPr lang="en-US" dirty="0"/>
              <a:t>High school student understanding still needs more nurturing, explanations, and demonstration that are practical and theoretical. </a:t>
            </a:r>
          </a:p>
          <a:p>
            <a:pPr lvl="0"/>
            <a:r>
              <a:rPr lang="en-US" dirty="0"/>
              <a:t>It calls for active learning and incorporating interpersonal relationships because not all majors can be taught online (</a:t>
            </a:r>
            <a:r>
              <a:rPr lang="en-US" dirty="0" err="1"/>
              <a:t>Bakar</a:t>
            </a:r>
            <a:r>
              <a:rPr lang="en-US" dirty="0"/>
              <a:t> et al., 2019).</a:t>
            </a:r>
          </a:p>
          <a:p>
            <a:pPr lvl="0"/>
            <a:r>
              <a:rPr lang="en-US" dirty="0"/>
              <a:t>They also need scheduled learning with access to libraries and access materials for research. </a:t>
            </a:r>
          </a:p>
          <a:p>
            <a:pPr lvl="0"/>
            <a:r>
              <a:rPr lang="en-US" dirty="0"/>
              <a:t>High </a:t>
            </a:r>
            <a:r>
              <a:rPr lang="en-US" dirty="0" err="1"/>
              <a:t>schoolers</a:t>
            </a:r>
            <a:r>
              <a:rPr lang="en-US" dirty="0"/>
              <a:t> are at the age that needs extra-curricular activities for their growth that is only available on the traditional form of learning.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2027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Review of the literature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Advocates of online virtual learning have suggested how their learners could register high performance than learners under the traditional setting.</a:t>
            </a:r>
          </a:p>
          <a:p>
            <a:pPr lvl="0"/>
            <a:r>
              <a:rPr lang="en-US" dirty="0"/>
              <a:t> They argue that their learners are at liberty to learn at a personal pace, giving them a chance to repeat unclear information until it is clear and understandable. </a:t>
            </a:r>
          </a:p>
          <a:p>
            <a:pPr lvl="0"/>
            <a:r>
              <a:rPr lang="en-US" dirty="0"/>
              <a:t>eLearning also offers immediate feedback on results for both facilitators and learners via an intelligent teaching system.</a:t>
            </a:r>
          </a:p>
          <a:p>
            <a:pPr lvl="0"/>
            <a:r>
              <a:rPr lang="en-US" dirty="0"/>
              <a:t>The virtual classroom is designed specifically for teachers, professors, and instructors to deliver online meeting platforms (Lo &amp; Hew, 2017).</a:t>
            </a:r>
          </a:p>
          <a:p>
            <a:pPr lvl="0"/>
            <a:r>
              <a:rPr lang="en-US" dirty="0"/>
              <a:t>Traditional learning uses approaches like thinking skills that are mental activities used to process information, create new ideas, and make connections.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6098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Review of the literature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Traditional learning also encourages critical thinking, which helps students observe, interpret, analyze, reflects, evaluate, explain, problem-solve, and decide.</a:t>
            </a:r>
          </a:p>
          <a:p>
            <a:pPr lvl="0"/>
            <a:r>
              <a:rPr lang="en-US" dirty="0"/>
              <a:t> Online learning, on the other hand, has two self-paced approaches and facilitator/instructor-led. They learn at their terms and pace, using materials and sources from the internet for assessments (Khan et al., 2017).</a:t>
            </a:r>
          </a:p>
          <a:p>
            <a:pPr lvl="0"/>
            <a:r>
              <a:rPr lang="en-US" dirty="0" err="1"/>
              <a:t>Harianto</a:t>
            </a:r>
            <a:r>
              <a:rPr lang="en-US" dirty="0"/>
              <a:t> et al. (2019) argue that eLearning classes' longevity for various learning institutions only works on some selected few.</a:t>
            </a:r>
          </a:p>
          <a:p>
            <a:pPr lvl="0"/>
            <a:r>
              <a:rPr lang="en-US" dirty="0"/>
              <a:t>There is still no conclusive debate on whether eLearning is more valuable than a traditional platform (Clark, 2018).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779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840" y="988759"/>
            <a:ext cx="11029616" cy="10138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Summary of the significant themes that emerged in your literature review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Role of Education</a:t>
            </a:r>
            <a:endParaRPr lang="en-US" dirty="0"/>
          </a:p>
          <a:p>
            <a:r>
              <a:rPr lang="en-US" dirty="0"/>
              <a:t>Education enables a person to connect previous experiences with current knowledge.</a:t>
            </a:r>
          </a:p>
          <a:p>
            <a:r>
              <a:rPr lang="en-US" dirty="0"/>
              <a:t>Education perpetuates moral and civic virtue.</a:t>
            </a:r>
          </a:p>
          <a:p>
            <a:r>
              <a:rPr lang="en-US" dirty="0"/>
              <a:t>Education fosters the growth and progress of democracy.</a:t>
            </a:r>
          </a:p>
          <a:p>
            <a:r>
              <a:rPr lang="en-US" dirty="0"/>
              <a:t>Education gives birth to free thinkers.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5520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488" y="1002406"/>
            <a:ext cx="11029616" cy="10138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Summary of the significant themes that emerged in your literature review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Role of Teachers:</a:t>
            </a:r>
            <a:endParaRPr lang="en-US" dirty="0"/>
          </a:p>
          <a:p>
            <a:r>
              <a:rPr lang="en-US" dirty="0"/>
              <a:t>Motivating learners</a:t>
            </a:r>
          </a:p>
          <a:p>
            <a:r>
              <a:rPr lang="en-US" dirty="0"/>
              <a:t>Establishing understandable and efficient goals</a:t>
            </a:r>
          </a:p>
          <a:p>
            <a:r>
              <a:rPr lang="en-US" dirty="0"/>
              <a:t>Nurturing learners</a:t>
            </a:r>
          </a:p>
          <a:p>
            <a:r>
              <a:rPr lang="en-US" dirty="0"/>
              <a:t>Promoting active learning</a:t>
            </a:r>
          </a:p>
          <a:p>
            <a:r>
              <a:rPr lang="en-US" dirty="0"/>
              <a:t>Inculcating appropriate interpersonal relationships in learners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9749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Research Design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study incorporated an experimental research strategy.</a:t>
            </a:r>
          </a:p>
          <a:p>
            <a:r>
              <a:rPr lang="en-US" dirty="0"/>
              <a:t>This design is crucial because it tests new theories or ideas.</a:t>
            </a:r>
          </a:p>
          <a:p>
            <a:r>
              <a:rPr lang="en-US" dirty="0"/>
              <a:t>The design is also vital since it enables the researcher to test his or her idea in a controlled environment.</a:t>
            </a:r>
          </a:p>
          <a:p>
            <a:r>
              <a:rPr lang="en-US" dirty="0"/>
              <a:t>The design is also effective because the researcher is likely to have a stronger hold over the available variables, thus generating desired outcomes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3387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Sampling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research incorporates a probability sampling method.</a:t>
            </a:r>
            <a:endParaRPr lang="en-US" dirty="0"/>
          </a:p>
          <a:p>
            <a:r>
              <a:rPr lang="en-US" dirty="0"/>
              <a:t>The probability sampling technique used in this study is a systematic sampling.</a:t>
            </a:r>
            <a:endParaRPr lang="en-US" dirty="0"/>
          </a:p>
          <a:p>
            <a:r>
              <a:rPr lang="en-US" dirty="0"/>
              <a:t>A total of 50 students will be picked, and they will be divided into half virtual and face-to-face instructions.</a:t>
            </a:r>
            <a:endParaRPr lang="en-US" dirty="0"/>
          </a:p>
          <a:p>
            <a:r>
              <a:rPr lang="en-US" dirty="0"/>
              <a:t>These students will be given the same lectures for two semesters (Fall and Spring).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3581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Methods of data collection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Administering questionnaires </a:t>
            </a:r>
          </a:p>
          <a:p>
            <a:r>
              <a:rPr lang="en-US" dirty="0"/>
              <a:t>Interviews </a:t>
            </a:r>
          </a:p>
          <a:p>
            <a:r>
              <a:rPr lang="en-US" dirty="0"/>
              <a:t>Surveys</a:t>
            </a:r>
          </a:p>
          <a:p>
            <a:r>
              <a:rPr lang="en-US" dirty="0"/>
              <a:t>Observation</a:t>
            </a:r>
          </a:p>
          <a:p>
            <a:r>
              <a:rPr lang="en-US" dirty="0"/>
              <a:t>Administration of exams after the end of the </a:t>
            </a:r>
            <a:r>
              <a:rPr lang="en-US" dirty="0" smtClean="0"/>
              <a:t>semester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384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Data-analysis procedures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Statistical Data Analysis Procedure</a:t>
            </a:r>
            <a:endParaRPr lang="en-US" dirty="0"/>
          </a:p>
          <a:p>
            <a:r>
              <a:rPr lang="en-US" dirty="0"/>
              <a:t>Calculating the mean using the data sets</a:t>
            </a:r>
          </a:p>
          <a:p>
            <a:r>
              <a:rPr lang="en-US" dirty="0"/>
              <a:t>Calculating the standard deviation using the available data</a:t>
            </a:r>
          </a:p>
          <a:p>
            <a:r>
              <a:rPr lang="en-US" dirty="0"/>
              <a:t>Incorporating regression</a:t>
            </a:r>
          </a:p>
          <a:p>
            <a:r>
              <a:rPr lang="en-US" dirty="0"/>
              <a:t>Hypothesis testing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3388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Data-analysis procedures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SWOT Analysis</a:t>
            </a:r>
            <a:endParaRPr lang="en-US" dirty="0"/>
          </a:p>
          <a:p>
            <a:r>
              <a:rPr lang="en-US" dirty="0"/>
              <a:t>Analysis of the strengths of the learning methods</a:t>
            </a:r>
          </a:p>
          <a:p>
            <a:r>
              <a:rPr lang="en-US" dirty="0"/>
              <a:t>Analysis of the weaknesses of learning techniques</a:t>
            </a:r>
          </a:p>
          <a:p>
            <a:r>
              <a:rPr lang="en-US" dirty="0"/>
              <a:t>Analysis of opportunities</a:t>
            </a:r>
          </a:p>
          <a:p>
            <a:r>
              <a:rPr lang="en-US" dirty="0"/>
              <a:t>Analysis of threats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4631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Ethics and human relations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study follows the informed-consent principle.</a:t>
            </a:r>
          </a:p>
          <a:p>
            <a:r>
              <a:rPr lang="en-US" dirty="0"/>
              <a:t>The participants have the right to withdraw from the study.</a:t>
            </a:r>
          </a:p>
          <a:p>
            <a:r>
              <a:rPr lang="en-US" dirty="0"/>
              <a:t>Participants are informed about any prospective research benefits.</a:t>
            </a:r>
          </a:p>
          <a:p>
            <a:r>
              <a:rPr lang="en-US" dirty="0"/>
              <a:t>Participants are given incentives.</a:t>
            </a:r>
          </a:p>
          <a:p>
            <a:r>
              <a:rPr lang="en-US" dirty="0"/>
              <a:t>The research respects integrate the elements of confidentiality and privacy.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5237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Timeline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992572"/>
            <a:ext cx="11029615" cy="3675159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Objective                                              Schedule</a:t>
            </a:r>
            <a:endParaRPr lang="en-US" dirty="0"/>
          </a:p>
          <a:p>
            <a:r>
              <a:rPr lang="en-US" dirty="0"/>
              <a:t>Develop Research Topic                       </a:t>
            </a:r>
            <a:r>
              <a:rPr lang="en-US" dirty="0" smtClean="0"/>
              <a:t>        1 </a:t>
            </a:r>
            <a:r>
              <a:rPr lang="en-US" dirty="0"/>
              <a:t>day</a:t>
            </a:r>
          </a:p>
          <a:p>
            <a:r>
              <a:rPr lang="en-US" dirty="0"/>
              <a:t>Develop purpose statement                   </a:t>
            </a:r>
            <a:r>
              <a:rPr lang="en-US" dirty="0" smtClean="0"/>
              <a:t>      1 </a:t>
            </a:r>
            <a:r>
              <a:rPr lang="en-US" dirty="0"/>
              <a:t>day</a:t>
            </a:r>
          </a:p>
          <a:p>
            <a:r>
              <a:rPr lang="en-US" dirty="0"/>
              <a:t>Develop research questions and hypotheses </a:t>
            </a:r>
            <a:r>
              <a:rPr lang="en-US" dirty="0" smtClean="0"/>
              <a:t> 2 </a:t>
            </a:r>
            <a:r>
              <a:rPr lang="en-US" dirty="0"/>
              <a:t>days</a:t>
            </a:r>
          </a:p>
          <a:p>
            <a:r>
              <a:rPr lang="en-US" dirty="0"/>
              <a:t>Sampling                                        </a:t>
            </a:r>
            <a:r>
              <a:rPr lang="en-US" dirty="0" smtClean="0"/>
              <a:t>             </a:t>
            </a:r>
            <a:r>
              <a:rPr lang="en-US" dirty="0"/>
              <a:t>3 weeks</a:t>
            </a:r>
          </a:p>
          <a:p>
            <a:r>
              <a:rPr lang="en-US" dirty="0"/>
              <a:t>Actual data collection                     </a:t>
            </a:r>
            <a:r>
              <a:rPr lang="en-US" dirty="0" smtClean="0"/>
              <a:t>             6 </a:t>
            </a:r>
            <a:r>
              <a:rPr lang="en-US" dirty="0"/>
              <a:t>months </a:t>
            </a:r>
          </a:p>
          <a:p>
            <a:r>
              <a:rPr lang="en-US" dirty="0"/>
              <a:t>Literature review                             </a:t>
            </a:r>
            <a:r>
              <a:rPr lang="en-US" dirty="0" smtClean="0"/>
              <a:t>            3 </a:t>
            </a:r>
            <a:r>
              <a:rPr lang="en-US" dirty="0"/>
              <a:t>weeks</a:t>
            </a:r>
          </a:p>
          <a:p>
            <a:r>
              <a:rPr lang="en-US" dirty="0"/>
              <a:t>Recording findings                          </a:t>
            </a:r>
            <a:r>
              <a:rPr lang="en-US" dirty="0" smtClean="0"/>
              <a:t>              3 </a:t>
            </a:r>
            <a:r>
              <a:rPr lang="en-US" dirty="0"/>
              <a:t>weeks</a:t>
            </a:r>
          </a:p>
          <a:p>
            <a:r>
              <a:rPr lang="en-US" dirty="0"/>
              <a:t>Writing conclusion                          </a:t>
            </a:r>
            <a:r>
              <a:rPr lang="en-US" dirty="0" smtClean="0"/>
              <a:t>             1 </a:t>
            </a:r>
            <a:r>
              <a:rPr lang="en-US" dirty="0"/>
              <a:t>week</a:t>
            </a:r>
          </a:p>
          <a:p>
            <a:r>
              <a:rPr lang="en-US" dirty="0"/>
              <a:t>Publishing                                        </a:t>
            </a:r>
            <a:r>
              <a:rPr lang="en-US" dirty="0" smtClean="0"/>
              <a:t>             2 </a:t>
            </a:r>
            <a:r>
              <a:rPr lang="en-US" dirty="0"/>
              <a:t>months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0635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References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883392"/>
            <a:ext cx="11029615" cy="3975408"/>
          </a:xfrm>
        </p:spPr>
        <p:txBody>
          <a:bodyPr>
            <a:normAutofit fontScale="55000" lnSpcReduction="20000"/>
          </a:bodyPr>
          <a:lstStyle/>
          <a:p>
            <a:r>
              <a:rPr lang="en-US" dirty="0" err="1"/>
              <a:t>Alqurashi</a:t>
            </a:r>
            <a:r>
              <a:rPr lang="en-US" dirty="0"/>
              <a:t>, E. (2019). Predicting student satisfaction and perceived learning in online learning environments. </a:t>
            </a:r>
            <a:r>
              <a:rPr lang="en-US" i="1" dirty="0"/>
              <a:t>Distance Education</a:t>
            </a:r>
            <a:r>
              <a:rPr lang="en-US" dirty="0"/>
              <a:t>, </a:t>
            </a:r>
            <a:r>
              <a:rPr lang="en-US" i="1" dirty="0"/>
              <a:t>40</a:t>
            </a:r>
            <a:r>
              <a:rPr lang="en-US" dirty="0"/>
              <a:t>(1), 133-148.</a:t>
            </a:r>
          </a:p>
          <a:p>
            <a:r>
              <a:rPr lang="en-US" dirty="0" err="1"/>
              <a:t>Bazelais</a:t>
            </a:r>
            <a:r>
              <a:rPr lang="en-US" dirty="0"/>
              <a:t>, P., &amp; </a:t>
            </a:r>
            <a:r>
              <a:rPr lang="en-US" dirty="0" err="1"/>
              <a:t>Doleck</a:t>
            </a:r>
            <a:r>
              <a:rPr lang="en-US" dirty="0"/>
              <a:t>, T. (2018). Blended learning and traditional learning: A comparative study of college mechanics courses. </a:t>
            </a:r>
            <a:r>
              <a:rPr lang="en-US" i="1" dirty="0"/>
              <a:t>Education and Information Technologies</a:t>
            </a:r>
            <a:r>
              <a:rPr lang="en-US" dirty="0"/>
              <a:t>, </a:t>
            </a:r>
            <a:r>
              <a:rPr lang="en-US" i="1" dirty="0"/>
              <a:t>23</a:t>
            </a:r>
            <a:r>
              <a:rPr lang="en-US" dirty="0"/>
              <a:t>(6), 2889-2900.</a:t>
            </a:r>
          </a:p>
          <a:p>
            <a:r>
              <a:rPr lang="en-US" dirty="0" err="1"/>
              <a:t>Bhagat</a:t>
            </a:r>
            <a:r>
              <a:rPr lang="en-US" dirty="0"/>
              <a:t>, K. K., Chang, C. N., &amp; Chang, C. Y. (2016). The impact of the flipped classroom on mathematics concept learning in high school. </a:t>
            </a:r>
            <a:r>
              <a:rPr lang="en-US" i="1" dirty="0"/>
              <a:t>Journal of Educational Technology &amp; Society</a:t>
            </a:r>
            <a:r>
              <a:rPr lang="en-US" dirty="0"/>
              <a:t>, </a:t>
            </a:r>
            <a:r>
              <a:rPr lang="en-US" i="1" dirty="0"/>
              <a:t>19</a:t>
            </a:r>
            <a:r>
              <a:rPr lang="en-US" dirty="0"/>
              <a:t>(3), 134-142.</a:t>
            </a:r>
          </a:p>
          <a:p>
            <a:r>
              <a:rPr lang="en-US" dirty="0"/>
              <a:t>Hart, C. M., Berger, D., Jacob, B., Loeb, S., &amp; Hill, M. (2019). Online learning, offline outcomes: Online course taking, and high school student performance. </a:t>
            </a:r>
            <a:r>
              <a:rPr lang="en-US" i="1" dirty="0"/>
              <a:t>AERA Open</a:t>
            </a:r>
            <a:r>
              <a:rPr lang="en-US" dirty="0"/>
              <a:t>, </a:t>
            </a:r>
            <a:r>
              <a:rPr lang="en-US" i="1" dirty="0"/>
              <a:t>5</a:t>
            </a:r>
            <a:r>
              <a:rPr lang="en-US" dirty="0"/>
              <a:t>(1), 2332858419832852.</a:t>
            </a:r>
          </a:p>
          <a:p>
            <a:r>
              <a:rPr lang="en-US" dirty="0"/>
              <a:t>Hayat, A. Z., &amp; </a:t>
            </a:r>
            <a:r>
              <a:rPr lang="en-US" dirty="0" err="1"/>
              <a:t>Wahyu</a:t>
            </a:r>
            <a:r>
              <a:rPr lang="en-US" dirty="0"/>
              <a:t>, W. (2018, May). Comparison of peer-tutoring learning model through a problem-solving approach and traditional learning model on the cognitive ability of grade 10 students at SMKN 13 Bandung on the topic of Stoichiometry. In </a:t>
            </a:r>
            <a:r>
              <a:rPr lang="en-US" i="1" dirty="0"/>
              <a:t>Journal of Physics Conference Series</a:t>
            </a:r>
            <a:r>
              <a:rPr lang="en-US" dirty="0"/>
              <a:t> (Vol. 1013, No. 1, p. 012208).</a:t>
            </a:r>
          </a:p>
          <a:p>
            <a:r>
              <a:rPr lang="en-US" dirty="0"/>
              <a:t>Ismail, A. O., </a:t>
            </a:r>
            <a:r>
              <a:rPr lang="en-US" dirty="0" err="1"/>
              <a:t>Mahmood</a:t>
            </a:r>
            <a:r>
              <a:rPr lang="en-US" dirty="0"/>
              <a:t>, A. K., &amp; </a:t>
            </a:r>
            <a:r>
              <a:rPr lang="en-US" dirty="0" err="1"/>
              <a:t>Abdelmaboud</a:t>
            </a:r>
            <a:r>
              <a:rPr lang="en-US" dirty="0"/>
              <a:t>, A. (2018). Factors influencing academic performance of students in blended and traditional domains. </a:t>
            </a:r>
            <a:r>
              <a:rPr lang="en-US" i="1" dirty="0"/>
              <a:t>International Journal of Emerging Technologies in Learning (</a:t>
            </a:r>
            <a:r>
              <a:rPr lang="en-US" i="1" dirty="0" err="1"/>
              <a:t>iJET</a:t>
            </a:r>
            <a:r>
              <a:rPr lang="en-US" i="1" dirty="0"/>
              <a:t>)</a:t>
            </a:r>
            <a:r>
              <a:rPr lang="en-US" dirty="0"/>
              <a:t>, </a:t>
            </a:r>
            <a:r>
              <a:rPr lang="en-US" i="1" dirty="0"/>
              <a:t>13</a:t>
            </a:r>
            <a:r>
              <a:rPr lang="en-US" dirty="0"/>
              <a:t>(02), 170-187.</a:t>
            </a:r>
          </a:p>
          <a:p>
            <a:r>
              <a:rPr lang="en-US" dirty="0"/>
              <a:t>Kaplan, D. E. (2018). Behaviorism in online teacher training. </a:t>
            </a:r>
            <a:r>
              <a:rPr lang="en-US" i="1" dirty="0"/>
              <a:t>Psychology</a:t>
            </a:r>
            <a:r>
              <a:rPr lang="en-US" dirty="0"/>
              <a:t>, </a:t>
            </a:r>
            <a:r>
              <a:rPr lang="en-US" i="1" dirty="0"/>
              <a:t>9</a:t>
            </a:r>
            <a:r>
              <a:rPr lang="en-US" dirty="0"/>
              <a:t>(04), 570.</a:t>
            </a:r>
          </a:p>
          <a:p>
            <a:r>
              <a:rPr lang="en-US" dirty="0" err="1"/>
              <a:t>Kirschner</a:t>
            </a:r>
            <a:r>
              <a:rPr lang="en-US" dirty="0"/>
              <a:t>, P. A., </a:t>
            </a:r>
            <a:r>
              <a:rPr lang="en-US" dirty="0" err="1"/>
              <a:t>Sweller</a:t>
            </a:r>
            <a:r>
              <a:rPr lang="en-US" dirty="0"/>
              <a:t>, J., </a:t>
            </a:r>
            <a:r>
              <a:rPr lang="en-US" dirty="0" err="1"/>
              <a:t>Kirschner</a:t>
            </a:r>
            <a:r>
              <a:rPr lang="en-US" dirty="0"/>
              <a:t>, F., &amp; </a:t>
            </a:r>
            <a:r>
              <a:rPr lang="en-US" dirty="0" err="1"/>
              <a:t>Zambrano</a:t>
            </a:r>
            <a:r>
              <a:rPr lang="en-US" dirty="0"/>
              <a:t>, J. (2018). From cognitive load theory to collaborative cognitive load theory. </a:t>
            </a:r>
            <a:r>
              <a:rPr lang="en-US" i="1" dirty="0"/>
              <a:t>International Journal of Computer-Supported Collaborative Learning</a:t>
            </a:r>
            <a:r>
              <a:rPr lang="en-US" dirty="0"/>
              <a:t>, </a:t>
            </a:r>
            <a:r>
              <a:rPr lang="en-US" i="1" dirty="0"/>
              <a:t>13</a:t>
            </a:r>
            <a:r>
              <a:rPr lang="en-US" dirty="0"/>
              <a:t>(2), 213-233.</a:t>
            </a:r>
          </a:p>
          <a:p>
            <a:r>
              <a:rPr lang="en-US" dirty="0"/>
              <a:t>Lo, C. K., &amp; Hew, K. F. (2020). A comparison of flipped learning with </a:t>
            </a:r>
            <a:r>
              <a:rPr lang="en-US" dirty="0" err="1"/>
              <a:t>gamification</a:t>
            </a:r>
            <a:r>
              <a:rPr lang="en-US" dirty="0"/>
              <a:t>, traditional learning, and independent online study affects students' mathematics achievement and cognitive engagement. </a:t>
            </a:r>
            <a:r>
              <a:rPr lang="en-US" i="1" dirty="0"/>
              <a:t>Interactive Learning Environments</a:t>
            </a:r>
            <a:r>
              <a:rPr lang="en-US" dirty="0"/>
              <a:t>, </a:t>
            </a:r>
            <a:r>
              <a:rPr lang="en-US" i="1" dirty="0"/>
              <a:t>28</a:t>
            </a:r>
            <a:r>
              <a:rPr lang="en-US" dirty="0"/>
              <a:t>(4), 464-481.</a:t>
            </a:r>
          </a:p>
          <a:p>
            <a:r>
              <a:rPr lang="en-US" dirty="0" err="1"/>
              <a:t>lqurashi</a:t>
            </a:r>
            <a:r>
              <a:rPr lang="en-US" dirty="0"/>
              <a:t>, E. (2019). Predicting student satisfaction and perceived learning within online learning environments. </a:t>
            </a:r>
            <a:r>
              <a:rPr lang="en-US" i="1" dirty="0"/>
              <a:t>Distance Education</a:t>
            </a:r>
            <a:r>
              <a:rPr lang="en-US" dirty="0"/>
              <a:t>, </a:t>
            </a:r>
            <a:r>
              <a:rPr lang="en-US" i="1" dirty="0"/>
              <a:t>40</a:t>
            </a:r>
            <a:r>
              <a:rPr lang="en-US" dirty="0"/>
              <a:t>(1), 133-148.</a:t>
            </a:r>
          </a:p>
          <a:p>
            <a:r>
              <a:rPr lang="en-US" dirty="0" err="1"/>
              <a:t>Saygılı</a:t>
            </a:r>
            <a:r>
              <a:rPr lang="en-US" dirty="0"/>
              <a:t>, S. (2017). Examining the problem-solving skills and the strategies used by high school students in solving non-routine problems. </a:t>
            </a:r>
            <a:r>
              <a:rPr lang="en-US" i="1" dirty="0"/>
              <a:t>E-International Journal of Educational Research</a:t>
            </a:r>
            <a:r>
              <a:rPr lang="en-US" dirty="0"/>
              <a:t>, </a:t>
            </a:r>
            <a:r>
              <a:rPr lang="en-US" i="1" dirty="0"/>
              <a:t>8</a:t>
            </a:r>
            <a:r>
              <a:rPr lang="en-US" dirty="0"/>
              <a:t>(2), 91-114.</a:t>
            </a:r>
          </a:p>
          <a:p>
            <a:r>
              <a:rPr lang="en-US" dirty="0" err="1"/>
              <a:t>Woldeab</a:t>
            </a:r>
            <a:r>
              <a:rPr lang="en-US" dirty="0"/>
              <a:t>, D., </a:t>
            </a:r>
            <a:r>
              <a:rPr lang="en-US" dirty="0" err="1"/>
              <a:t>Yawson</a:t>
            </a:r>
            <a:r>
              <a:rPr lang="en-US" dirty="0"/>
              <a:t>, R. M., &amp; </a:t>
            </a:r>
            <a:r>
              <a:rPr lang="en-US" dirty="0" err="1"/>
              <a:t>Osafo</a:t>
            </a:r>
            <a:r>
              <a:rPr lang="en-US" dirty="0"/>
              <a:t>, E. (2020). A Systematic Meta-Analytic Review of Thinking beyond the Comparison of Online Versus Traditional Learning. </a:t>
            </a:r>
            <a:r>
              <a:rPr lang="en-US" i="1" dirty="0"/>
              <a:t>e-Journal of Business Education &amp; Scholarship of Teaching</a:t>
            </a:r>
            <a:r>
              <a:rPr lang="en-US" dirty="0"/>
              <a:t>, </a:t>
            </a:r>
            <a:r>
              <a:rPr lang="en-US" i="1" dirty="0"/>
              <a:t>14</a:t>
            </a:r>
            <a:r>
              <a:rPr lang="en-US" dirty="0"/>
              <a:t>(1), 1-24.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599392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</TotalTime>
  <Words>2027</Words>
  <Application>Microsoft Office PowerPoint</Application>
  <PresentationFormat>Custom</PresentationFormat>
  <Paragraphs>157</Paragraphs>
  <Slides>25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Dividend</vt:lpstr>
      <vt:lpstr>Research Proposal-PowerPoint Presentation  </vt:lpstr>
      <vt:lpstr>Abstract </vt:lpstr>
      <vt:lpstr>Purpose of the study </vt:lpstr>
      <vt:lpstr>Research question(s) </vt:lpstr>
      <vt:lpstr> hypotheses </vt:lpstr>
      <vt:lpstr>Definition of variables and key terms </vt:lpstr>
      <vt:lpstr>Definition of variables and key terms </vt:lpstr>
      <vt:lpstr>Definition of variables and key terms </vt:lpstr>
      <vt:lpstr>Definition of variables and key terms </vt:lpstr>
      <vt:lpstr>Operational definitions of variables</vt:lpstr>
      <vt:lpstr>Review of the literature </vt:lpstr>
      <vt:lpstr>Review of the literature </vt:lpstr>
      <vt:lpstr>Review of the literature </vt:lpstr>
      <vt:lpstr>Review of the literature </vt:lpstr>
      <vt:lpstr>Review of the literature </vt:lpstr>
      <vt:lpstr>Summary of the significant themes that emerged in your literature review </vt:lpstr>
      <vt:lpstr>Summary of the significant themes that emerged in your literature review </vt:lpstr>
      <vt:lpstr>Research Design </vt:lpstr>
      <vt:lpstr>Sampling </vt:lpstr>
      <vt:lpstr>Methods of data collection </vt:lpstr>
      <vt:lpstr>Data-analysis procedures </vt:lpstr>
      <vt:lpstr>Data-analysis procedures </vt:lpstr>
      <vt:lpstr>Ethics and human relations </vt:lpstr>
      <vt:lpstr>Timeline 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Principles of Marketing</dc:title>
  <dc:creator>Ryan Langan</dc:creator>
  <cp:lastModifiedBy>user</cp:lastModifiedBy>
  <cp:revision>185</cp:revision>
  <dcterms:created xsi:type="dcterms:W3CDTF">2020-05-14T23:31:58Z</dcterms:created>
  <dcterms:modified xsi:type="dcterms:W3CDTF">2020-12-17T23:02:13Z</dcterms:modified>
</cp:coreProperties>
</file>